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8" r:id="rId1"/>
  </p:sldMasterIdLst>
  <p:sldIdLst>
    <p:sldId id="257" r:id="rId2"/>
    <p:sldId id="258" r:id="rId3"/>
    <p:sldId id="259" r:id="rId4"/>
    <p:sldId id="265" r:id="rId5"/>
    <p:sldId id="273" r:id="rId6"/>
    <p:sldId id="270" r:id="rId7"/>
    <p:sldId id="272" r:id="rId8"/>
    <p:sldId id="263" r:id="rId9"/>
    <p:sldId id="266" r:id="rId10"/>
    <p:sldId id="268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BBB7"/>
    <a:srgbClr val="C0E1B1"/>
    <a:srgbClr val="7EEE7E"/>
    <a:srgbClr val="D2731C"/>
    <a:srgbClr val="FDDACD"/>
    <a:srgbClr val="6BE6F7"/>
    <a:srgbClr val="F76363"/>
    <a:srgbClr val="15B13A"/>
    <a:srgbClr val="F8C392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81" d="100"/>
          <a:sy n="81" d="100"/>
        </p:scale>
        <p:origin x="754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4C670BC-103D-7A4C-578B-A3EF3B7F10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B7CB5DC-EA82-2824-5689-BD3A042C91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1B7687-0721-1201-49F9-2F4675ADA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7A03D01-F7FE-CF14-3A5A-81D182CC5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64381BD-1DA1-ED58-DF98-5209A1368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375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A57D67-20D5-36C1-6965-F779F6CF9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CCB527C-2ED3-08B8-31B6-602BD17BAA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E92BD1E-1CE3-5361-4DC6-9FD82A120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FD9760E-E157-5F38-BB10-430832418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ED0E3F-8E86-29B9-87D1-CD04C2CBF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470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30A7CD60-C1E3-8EF5-7DB7-08879EF2E4D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F7B5F3F-E860-6082-46CF-E5EE2E9671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891CACE-9646-BBA5-FECB-3669EABED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D3E72B0-DE6B-209F-7210-B739675A6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FF087A7-69EC-8BB9-5A42-90D13B26F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623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97924A4-75F2-28E1-C5B0-E8147340D3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6B0FFCE-4D8E-B190-9A7D-065E5A4E18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EE1AFCB-6E0F-8691-DEAF-57FD7B74B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77EE3D8-9500-D1A8-F6B8-2F4FF45E5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D00DD74-427A-C667-1E5C-828415CC8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B22CA8-CB75-4F60-BE3C-662B5EC72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9C95CE2-6A97-BF11-3F21-4601F221E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D13D35-352E-1FC1-7D61-75911546D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37B1F1-A7D6-FFE9-F197-DCC87C1D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645D041-0888-0287-0E55-67093A14A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011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9E752D-30E5-530F-03C8-E1A218980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09262F3-726D-CD1A-6381-6453E5F9D7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4B156007-FD7B-F83A-DD73-F3F2230CF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0338812-231E-C7F4-039A-5C1E1F91B8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799DD65-F8F2-9DCD-F8B2-A107B83B3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84C49A6-D060-53F6-A25E-75177DFB3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486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B3EC89-CC46-FFDB-56FB-E0BDFAC6DC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F390F28-02DE-3103-4EAF-DD5E77487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FA3C0AC-EB9D-1CDC-8ECA-CB86FBE15E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5195CD5-19E9-5C7C-11E3-F434B3118C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ED9BB61C-0A1E-3FCC-9722-5419DF40F4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F2F6F44D-A757-B4A9-B2E7-A3E05E9F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3ED8490-9449-E457-D567-C02672A74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A4595596-E691-A2C7-9722-6DD2BE60C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61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195E0B-60A3-E0B3-2597-7608F3868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BA4C14E-74FB-D721-407A-03C42F23D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7DF12A0F-8C9B-E1D6-99E6-DC955D5C33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F0148CC-404D-AF2B-92BA-BFAAA84E9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306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1FBC6E2A-AB01-F265-C253-CC82064D9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E30A7A0-FDE2-67E7-B110-A83802F84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C6E37452-F52F-A164-8755-F78DF33236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114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7D0A177-386B-A3D3-AA13-2191743D35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11878B0-DC2F-35E0-E0FA-13D3377A28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1374379-9788-243D-B75E-F7EDEA55A9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C6EF51-75F3-5473-F158-6EFDD9577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BFD12ADF-FF50-4A9F-8DB1-FA8C55D75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12B27A0-538F-BB6C-7BBD-9D69C8D6A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57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0E5A92-2047-EB22-C8E7-9A23A0DC71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023AA17-0346-0314-95D9-A0E9016C7E4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16C3F64-26B6-5D50-4FBA-4C2047A18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689260B-7D70-0372-4858-1C108F958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A446270-5086-8406-D041-57679BB28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0706050-D4DF-42EB-2339-77DBDB3DE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76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27000" r="-2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49008BA-BEBB-5409-3C0A-B9F42B4FC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4F7A9DF-E172-3962-BDAE-2D06C0C17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76F405A-6046-B953-15BF-6B00FE9A3E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2708A8-7986-46BE-BED7-CD0040B4ABB0}" type="datetimeFigureOut">
              <a:rPr lang="en-US" smtClean="0"/>
              <a:t>12/17/2023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1BC23B7-95B1-CC43-574B-452CA023F8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C582AA-2AC4-B23F-4722-BC6CA98A73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DFCB9A-941B-4406-8439-D2EE659953D7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11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6893" y="3083255"/>
            <a:ext cx="9718207" cy="532951"/>
          </a:xfrm>
        </p:spPr>
        <p:txBody>
          <a:bodyPr>
            <a:normAutofit fontScale="90000"/>
          </a:bodyPr>
          <a:lstStyle/>
          <a:p>
            <a:pPr algn="ctr"/>
            <a:br>
              <a:rPr lang="it-IT" dirty="0"/>
            </a:br>
            <a:br>
              <a:rPr lang="it-IT" dirty="0"/>
            </a:br>
            <a:br>
              <a:rPr lang="it-IT" dirty="0"/>
            </a:br>
            <a:br>
              <a:rPr lang="it-IT" dirty="0"/>
            </a:br>
            <a:br>
              <a:rPr lang="it-IT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br>
              <a:rPr lang="it-IT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br>
              <a:rPr lang="it-IT" dirty="0">
                <a:latin typeface="Source Sans Pro" panose="020B0503030403020204" pitchFamily="34" charset="0"/>
                <a:ea typeface="Source Sans Pro" panose="020B0503030403020204" pitchFamily="34" charset="0"/>
              </a:rPr>
            </a:br>
            <a:r>
              <a:rPr lang="it-IT" sz="2700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Corso di Laurea in </a:t>
            </a:r>
            <a:r>
              <a:rPr lang="it-IT" sz="2700" b="1" i="1" dirty="0">
                <a:solidFill>
                  <a:schemeClr val="tx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Ingegneria Elettronica e Tecnologie dell’Informazione</a:t>
            </a:r>
            <a:endParaRPr lang="en-US" sz="2700" b="1" i="1" dirty="0">
              <a:solidFill>
                <a:schemeClr val="tx1"/>
              </a:solidFill>
              <a:latin typeface="Source Sans Pro" panose="020B0503030403020204" pitchFamily="34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5375" y="5772572"/>
            <a:ext cx="3520845" cy="749238"/>
          </a:xfrm>
        </p:spPr>
        <p:txBody>
          <a:bodyPr>
            <a:normAutofit/>
          </a:bodyPr>
          <a:lstStyle/>
          <a:p>
            <a:r>
              <a:rPr lang="it-IT" sz="19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Relatore</a:t>
            </a:r>
            <a:r>
              <a:rPr lang="it-IT" sz="19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Prof. Riccardo Berta</a:t>
            </a:r>
          </a:p>
          <a:p>
            <a:r>
              <a:rPr lang="it-IT" sz="19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Correlatore</a:t>
            </a:r>
            <a:r>
              <a:rPr lang="it-IT" sz="19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Dott. Matteo Fresta</a:t>
            </a:r>
            <a:endParaRPr lang="en-US" sz="19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grpSp>
        <p:nvGrpSpPr>
          <p:cNvPr id="7" name="Gruppo 6">
            <a:extLst>
              <a:ext uri="{FF2B5EF4-FFF2-40B4-BE49-F238E27FC236}">
                <a16:creationId xmlns:a16="http://schemas.microsoft.com/office/drawing/2014/main" id="{F0D24F0B-A561-C298-F188-F382C7D46AE7}"/>
              </a:ext>
            </a:extLst>
          </p:cNvPr>
          <p:cNvGrpSpPr/>
          <p:nvPr/>
        </p:nvGrpSpPr>
        <p:grpSpPr>
          <a:xfrm>
            <a:off x="4323229" y="414624"/>
            <a:ext cx="3545534" cy="2314684"/>
            <a:chOff x="3713483" y="104688"/>
            <a:chExt cx="3775587" cy="2767789"/>
          </a:xfrm>
        </p:grpSpPr>
        <p:pic>
          <p:nvPicPr>
            <p:cNvPr id="8" name="image1.png" descr="Immagine che contiene simbolo&#10;&#10;Descrizione generata automaticamente">
              <a:extLst>
                <a:ext uri="{FF2B5EF4-FFF2-40B4-BE49-F238E27FC236}">
                  <a16:creationId xmlns:a16="http://schemas.microsoft.com/office/drawing/2014/main" id="{61A123FB-C43D-028E-40F5-5CC8A57C5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4922232" y="104688"/>
              <a:ext cx="1358087" cy="1787455"/>
            </a:xfrm>
            <a:prstGeom prst="rect">
              <a:avLst/>
            </a:prstGeom>
          </p:spPr>
        </p:pic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1D68B592-3DEB-1A0B-A176-1136088B7905}"/>
                </a:ext>
              </a:extLst>
            </p:cNvPr>
            <p:cNvSpPr txBox="1"/>
            <p:nvPr/>
          </p:nvSpPr>
          <p:spPr>
            <a:xfrm>
              <a:off x="3713483" y="1979925"/>
              <a:ext cx="3775587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600" dirty="0">
                  <a:latin typeface="Bodoni MT" panose="02070603080606020203" pitchFamily="18" charset="0"/>
                </a:rPr>
                <a:t>UNIVERSITÀ</a:t>
              </a:r>
              <a:r>
                <a:rPr lang="it-IT" sz="2600" i="0" dirty="0">
                  <a:effectLst/>
                  <a:cs typeface="Heebo" panose="020F0502020204030204" pitchFamily="2" charset="-79"/>
                </a:rPr>
                <a:t> </a:t>
              </a:r>
              <a:r>
                <a:rPr lang="it-IT" sz="2600" dirty="0">
                  <a:latin typeface="Bodoni MT" panose="02070603080606020203" pitchFamily="18" charset="0"/>
                </a:rPr>
                <a:t>DEGLI STUDI DI GENOVA </a:t>
              </a:r>
            </a:p>
          </p:txBody>
        </p:sp>
      </p:grp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EBC3DA46-AED1-C74A-AFDF-60A3AF14934E}"/>
              </a:ext>
            </a:extLst>
          </p:cNvPr>
          <p:cNvSpPr txBox="1"/>
          <p:nvPr/>
        </p:nvSpPr>
        <p:spPr>
          <a:xfrm>
            <a:off x="1355622" y="3939023"/>
            <a:ext cx="9480755" cy="1292662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b">
            <a:spAutoFit/>
          </a:bodyPr>
          <a:lstStyle/>
          <a:p>
            <a:pPr algn="ctr"/>
            <a:r>
              <a:rPr lang="it-IT" sz="30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Progetto e realizzazione di un sistema embedded per il monitoraggio dell’orientazione spaziale</a:t>
            </a:r>
            <a:endParaRPr lang="it-IT" sz="3000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392CCF94-FCF8-E792-2AA1-7FD312D2716E}"/>
              </a:ext>
            </a:extLst>
          </p:cNvPr>
          <p:cNvSpPr txBox="1"/>
          <p:nvPr/>
        </p:nvSpPr>
        <p:spPr>
          <a:xfrm>
            <a:off x="7845653" y="5954830"/>
            <a:ext cx="3379074" cy="38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9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Candidato</a:t>
            </a:r>
            <a:r>
              <a:rPr lang="it-IT" sz="19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: Leonardo Giacobbe</a:t>
            </a:r>
          </a:p>
        </p:txBody>
      </p:sp>
    </p:spTree>
    <p:extLst>
      <p:ext uri="{BB962C8B-B14F-4D97-AF65-F5344CB8AC3E}">
        <p14:creationId xmlns:p14="http://schemas.microsoft.com/office/powerpoint/2010/main" val="2165401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sellaDiTesto 2">
            <a:extLst>
              <a:ext uri="{FF2B5EF4-FFF2-40B4-BE49-F238E27FC236}">
                <a16:creationId xmlns:a16="http://schemas.microsoft.com/office/drawing/2014/main" id="{2D1C45C4-02A6-EBFA-76B0-4435FD96B350}"/>
              </a:ext>
            </a:extLst>
          </p:cNvPr>
          <p:cNvSpPr txBox="1"/>
          <p:nvPr/>
        </p:nvSpPr>
        <p:spPr>
          <a:xfrm>
            <a:off x="2413358" y="3013501"/>
            <a:ext cx="7365284" cy="830997"/>
          </a:xfrm>
          <a:prstGeom prst="rect">
            <a:avLst/>
          </a:prstGeom>
          <a:solidFill>
            <a:srgbClr val="6BE6F7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it-IT" sz="4800" b="1" i="1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  <a:cs typeface="Calibri" panose="020F0502020204030204" pitchFamily="34" charset="0"/>
              </a:rPr>
              <a:t>GRAZIE PER L’ATTENZIONE</a:t>
            </a:r>
          </a:p>
        </p:txBody>
      </p:sp>
    </p:spTree>
    <p:extLst>
      <p:ext uri="{BB962C8B-B14F-4D97-AF65-F5344CB8AC3E}">
        <p14:creationId xmlns:p14="http://schemas.microsoft.com/office/powerpoint/2010/main" val="4180855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86ABA0D-EA9B-C9FD-C6E5-E0BFDDAC5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644946" y="1918243"/>
            <a:ext cx="4706998" cy="1319479"/>
          </a:xfrm>
        </p:spPr>
        <p:txBody>
          <a:bodyPr>
            <a:noAutofit/>
          </a:bodyPr>
          <a:lstStyle/>
          <a:p>
            <a:pPr algn="ctr">
              <a:lnSpc>
                <a:spcPct val="100000"/>
              </a:lnSpc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Realizzare un’applicazione che consenta di visualizzare su smartphone l’orientazione spaziale di un modellino da fuoristrada in scala mediante due widget:</a:t>
            </a:r>
          </a:p>
          <a:p>
            <a:pPr algn="ctr">
              <a:lnSpc>
                <a:spcPct val="100000"/>
              </a:lnSpc>
            </a:pPr>
            <a:endParaRPr lang="it-IT" sz="2000" dirty="0"/>
          </a:p>
          <a:p>
            <a:pPr algn="ctr">
              <a:lnSpc>
                <a:spcPct val="100000"/>
              </a:lnSpc>
            </a:pPr>
            <a:endParaRPr lang="it-IT" sz="2000" dirty="0"/>
          </a:p>
          <a:p>
            <a:pPr algn="ctr">
              <a:lnSpc>
                <a:spcPct val="100000"/>
              </a:lnSpc>
            </a:pPr>
            <a:endParaRPr lang="it-IT" sz="2000" dirty="0"/>
          </a:p>
          <a:p>
            <a:pPr algn="ctr">
              <a:lnSpc>
                <a:spcPct val="100000"/>
              </a:lnSpc>
            </a:pPr>
            <a:endParaRPr lang="it-IT" sz="2000" dirty="0"/>
          </a:p>
          <a:p>
            <a:pPr algn="ctr">
              <a:lnSpc>
                <a:spcPct val="100000"/>
              </a:lnSpc>
            </a:pPr>
            <a:endParaRPr lang="it-IT" sz="2000" dirty="0"/>
          </a:p>
        </p:txBody>
      </p:sp>
      <p:pic>
        <p:nvPicPr>
          <p:cNvPr id="12" name="Immagine 11" descr="Immagine che contiene ruota, pneumatico, veicolo, Ricambio auto&#10;&#10;Descrizione generata automaticamente">
            <a:extLst>
              <a:ext uri="{FF2B5EF4-FFF2-40B4-BE49-F238E27FC236}">
                <a16:creationId xmlns:a16="http://schemas.microsoft.com/office/drawing/2014/main" id="{A4113F88-6006-7652-396E-783C99D4EE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434" y="1568807"/>
            <a:ext cx="2474200" cy="4968815"/>
          </a:xfrm>
          <a:prstGeom prst="rect">
            <a:avLst/>
          </a:prstGeom>
        </p:spPr>
      </p:pic>
      <p:pic>
        <p:nvPicPr>
          <p:cNvPr id="14" name="Immagine 13" descr="Immagine che contiene veicolo, automobile, schermata, Veicolo terrestre&#10;&#10;Descrizione generata automaticamente">
            <a:extLst>
              <a:ext uri="{FF2B5EF4-FFF2-40B4-BE49-F238E27FC236}">
                <a16:creationId xmlns:a16="http://schemas.microsoft.com/office/drawing/2014/main" id="{FBD546D6-AFD4-7C39-D091-B01B38BD8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178" y="1487456"/>
            <a:ext cx="2474200" cy="4968815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1371FD6-A413-1EAD-FC3B-77928D5C66C4}"/>
              </a:ext>
            </a:extLst>
          </p:cNvPr>
          <p:cNvSpPr txBox="1"/>
          <p:nvPr/>
        </p:nvSpPr>
        <p:spPr>
          <a:xfrm>
            <a:off x="3458757" y="358258"/>
            <a:ext cx="4967232" cy="60016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b">
            <a:spAutoFit/>
          </a:bodyPr>
          <a:lstStyle/>
          <a:p>
            <a:pPr algn="ctr">
              <a:spcBef>
                <a:spcPts val="300"/>
              </a:spcBef>
              <a:spcAft>
                <a:spcPts val="800"/>
              </a:spcAft>
            </a:pPr>
            <a:r>
              <a:rPr lang="it-IT" sz="3300" b="1" i="1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OBIETTIVO DEL PROGETTO</a:t>
            </a:r>
            <a:endParaRPr lang="it-IT" sz="3300" b="1" kern="100" dirty="0">
              <a:solidFill>
                <a:schemeClr val="bg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Freccia in giù 6">
            <a:extLst>
              <a:ext uri="{FF2B5EF4-FFF2-40B4-BE49-F238E27FC236}">
                <a16:creationId xmlns:a16="http://schemas.microsoft.com/office/drawing/2014/main" id="{B45EED90-8D24-FD04-87CD-B7BFDCD98C15}"/>
              </a:ext>
            </a:extLst>
          </p:cNvPr>
          <p:cNvSpPr/>
          <p:nvPr/>
        </p:nvSpPr>
        <p:spPr>
          <a:xfrm>
            <a:off x="5797749" y="1138870"/>
            <a:ext cx="289249" cy="697171"/>
          </a:xfrm>
          <a:prstGeom prst="downArrow">
            <a:avLst/>
          </a:prstGeom>
          <a:solidFill>
            <a:schemeClr val="bg2"/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7" name="Gruppo 16">
            <a:extLst>
              <a:ext uri="{FF2B5EF4-FFF2-40B4-BE49-F238E27FC236}">
                <a16:creationId xmlns:a16="http://schemas.microsoft.com/office/drawing/2014/main" id="{AD5B2206-C256-F7A9-6D2C-BEAFCE3E58F7}"/>
              </a:ext>
            </a:extLst>
          </p:cNvPr>
          <p:cNvGrpSpPr/>
          <p:nvPr/>
        </p:nvGrpSpPr>
        <p:grpSpPr>
          <a:xfrm>
            <a:off x="2884383" y="3942830"/>
            <a:ext cx="3590975" cy="2215991"/>
            <a:chOff x="3122404" y="3952587"/>
            <a:chExt cx="3097764" cy="2215991"/>
          </a:xfrm>
        </p:grpSpPr>
        <p:sp>
          <p:nvSpPr>
            <p:cNvPr id="13" name="Ovale 12">
              <a:extLst>
                <a:ext uri="{FF2B5EF4-FFF2-40B4-BE49-F238E27FC236}">
                  <a16:creationId xmlns:a16="http://schemas.microsoft.com/office/drawing/2014/main" id="{C8FA3075-109E-5822-45C0-4F440881AB1F}"/>
                </a:ext>
              </a:extLst>
            </p:cNvPr>
            <p:cNvSpPr/>
            <p:nvPr/>
          </p:nvSpPr>
          <p:spPr>
            <a:xfrm>
              <a:off x="3122404" y="4043880"/>
              <a:ext cx="339248" cy="27619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DA48611B-77E2-F259-C297-8B2FEE6E7754}"/>
                </a:ext>
              </a:extLst>
            </p:cNvPr>
            <p:cNvSpPr txBox="1"/>
            <p:nvPr/>
          </p:nvSpPr>
          <p:spPr>
            <a:xfrm>
              <a:off x="3122404" y="3952587"/>
              <a:ext cx="3097764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b="1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1. </a:t>
              </a: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Inclinometro bidimensionale che replica digitalmente il funzionamento di un classico inclinometro analogico</a:t>
              </a:r>
            </a:p>
            <a:p>
              <a:endParaRPr lang="it-IT" dirty="0"/>
            </a:p>
          </p:txBody>
        </p:sp>
      </p:grpSp>
      <p:grpSp>
        <p:nvGrpSpPr>
          <p:cNvPr id="16" name="Gruppo 15">
            <a:extLst>
              <a:ext uri="{FF2B5EF4-FFF2-40B4-BE49-F238E27FC236}">
                <a16:creationId xmlns:a16="http://schemas.microsoft.com/office/drawing/2014/main" id="{59C4F51A-23D1-D3E0-5D96-AC5CC1335A7C}"/>
              </a:ext>
            </a:extLst>
          </p:cNvPr>
          <p:cNvGrpSpPr/>
          <p:nvPr/>
        </p:nvGrpSpPr>
        <p:grpSpPr>
          <a:xfrm>
            <a:off x="6729504" y="3966803"/>
            <a:ext cx="2702495" cy="1015663"/>
            <a:chOff x="6957675" y="4012911"/>
            <a:chExt cx="2568840" cy="1015663"/>
          </a:xfrm>
        </p:grpSpPr>
        <p:sp>
          <p:nvSpPr>
            <p:cNvPr id="15" name="Ovale 14">
              <a:extLst>
                <a:ext uri="{FF2B5EF4-FFF2-40B4-BE49-F238E27FC236}">
                  <a16:creationId xmlns:a16="http://schemas.microsoft.com/office/drawing/2014/main" id="{99C328B1-1E5A-7D9B-BD93-584653618606}"/>
                </a:ext>
              </a:extLst>
            </p:cNvPr>
            <p:cNvSpPr/>
            <p:nvPr/>
          </p:nvSpPr>
          <p:spPr>
            <a:xfrm>
              <a:off x="6957675" y="4089560"/>
              <a:ext cx="339248" cy="27619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442FAB4C-1E22-45F3-5A0E-DD46DBDF4527}"/>
                </a:ext>
              </a:extLst>
            </p:cNvPr>
            <p:cNvSpPr txBox="1"/>
            <p:nvPr/>
          </p:nvSpPr>
          <p:spPr>
            <a:xfrm>
              <a:off x="6969627" y="4012911"/>
              <a:ext cx="255688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2000" b="1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2. </a:t>
              </a: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Vista tridimensionale del modellino</a:t>
              </a:r>
            </a:p>
          </p:txBody>
        </p:sp>
      </p:grpSp>
      <p:cxnSp>
        <p:nvCxnSpPr>
          <p:cNvPr id="24" name="Connettore 2 23">
            <a:extLst>
              <a:ext uri="{FF2B5EF4-FFF2-40B4-BE49-F238E27FC236}">
                <a16:creationId xmlns:a16="http://schemas.microsoft.com/office/drawing/2014/main" id="{0F24D52A-1A3E-8D34-A1B1-B29CD8481D73}"/>
              </a:ext>
            </a:extLst>
          </p:cNvPr>
          <p:cNvCxnSpPr>
            <a:cxnSpLocks/>
          </p:cNvCxnSpPr>
          <p:nvPr/>
        </p:nvCxnSpPr>
        <p:spPr>
          <a:xfrm flipH="1">
            <a:off x="5150342" y="3237722"/>
            <a:ext cx="486383" cy="60088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6DED5B06-10F9-5AA6-A086-3797748D661B}"/>
              </a:ext>
            </a:extLst>
          </p:cNvPr>
          <p:cNvCxnSpPr>
            <a:cxnSpLocks/>
          </p:cNvCxnSpPr>
          <p:nvPr/>
        </p:nvCxnSpPr>
        <p:spPr>
          <a:xfrm>
            <a:off x="6596443" y="3241102"/>
            <a:ext cx="489960" cy="597506"/>
          </a:xfrm>
          <a:prstGeom prst="straightConnector1">
            <a:avLst/>
          </a:prstGeom>
          <a:ln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796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BC941F6-0F3F-F41E-ECB1-1B4A2B63F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16972" y="2525554"/>
            <a:ext cx="3932237" cy="3748118"/>
          </a:xfrm>
        </p:spPr>
        <p:txBody>
          <a:bodyPr>
            <a:normAutofit lnSpcReduction="10000"/>
          </a:bodyPr>
          <a:lstStyle/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ü"/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Modello radiocomandato da fuoristrada in scala 1/10</a:t>
            </a:r>
          </a:p>
          <a:p>
            <a:pPr>
              <a:buClr>
                <a:srgbClr val="7030A0"/>
              </a:buClr>
            </a:pPr>
            <a:endParaRPr lang="it-IT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ü"/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Arduino Nano 33 BLE </a:t>
            </a:r>
            <a:r>
              <a:rPr lang="it-IT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Sense</a:t>
            </a:r>
            <a:endParaRPr lang="it-IT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>
              <a:buClr>
                <a:srgbClr val="7030A0"/>
              </a:buClr>
            </a:pPr>
            <a:endParaRPr lang="it-IT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ü"/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Bluetooth Low Energy</a:t>
            </a:r>
          </a:p>
          <a:p>
            <a:pPr>
              <a:buClr>
                <a:srgbClr val="7030A0"/>
              </a:buClr>
            </a:pPr>
            <a:endParaRPr lang="it-IT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ü"/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Applicazione Flutter</a:t>
            </a:r>
          </a:p>
          <a:p>
            <a:pPr>
              <a:buClr>
                <a:srgbClr val="7030A0"/>
              </a:buClr>
            </a:pPr>
            <a:endParaRPr lang="it-IT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342900" indent="-342900">
              <a:buClr>
                <a:srgbClr val="7030A0"/>
              </a:buClr>
              <a:buFont typeface="Wingdings" panose="05000000000000000000" pitchFamily="2" charset="2"/>
              <a:buChar char="ü"/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Smartphone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423DA049-D14E-8939-9818-E12BEC6883D1}"/>
              </a:ext>
            </a:extLst>
          </p:cNvPr>
          <p:cNvSpPr txBox="1"/>
          <p:nvPr/>
        </p:nvSpPr>
        <p:spPr>
          <a:xfrm>
            <a:off x="3397779" y="463192"/>
            <a:ext cx="5396441" cy="60016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b">
            <a:spAutoFit/>
          </a:bodyPr>
          <a:lstStyle/>
          <a:p>
            <a:pPr algn="ctr">
              <a:spcBef>
                <a:spcPts val="300"/>
              </a:spcBef>
              <a:spcAft>
                <a:spcPts val="800"/>
              </a:spcAft>
            </a:pPr>
            <a:r>
              <a:rPr lang="it-IT" sz="3300" b="1" i="1" kern="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ARCHITETTURA DEL SISTEMA</a:t>
            </a:r>
            <a:endParaRPr lang="it-IT" sz="3300" b="1" kern="100" dirty="0">
              <a:solidFill>
                <a:schemeClr val="bg1"/>
              </a:solidFill>
              <a:effectLst/>
              <a:latin typeface="Source Sans Pro" panose="020B0503030403020204" pitchFamily="34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0" name="Gruppo 9">
            <a:extLst>
              <a:ext uri="{FF2B5EF4-FFF2-40B4-BE49-F238E27FC236}">
                <a16:creationId xmlns:a16="http://schemas.microsoft.com/office/drawing/2014/main" id="{8D0AB144-44D7-C6E2-F101-36F442BD63D4}"/>
              </a:ext>
            </a:extLst>
          </p:cNvPr>
          <p:cNvGrpSpPr/>
          <p:nvPr/>
        </p:nvGrpSpPr>
        <p:grpSpPr>
          <a:xfrm>
            <a:off x="7616972" y="1585969"/>
            <a:ext cx="3437506" cy="494522"/>
            <a:chOff x="7878229" y="1623291"/>
            <a:chExt cx="3437506" cy="494522"/>
          </a:xfrm>
          <a:solidFill>
            <a:srgbClr val="CFA8EA"/>
          </a:solidFill>
        </p:grpSpPr>
        <p:sp>
          <p:nvSpPr>
            <p:cNvPr id="9" name="Rettangolo con due angoli in diagonale arrotondati 8">
              <a:extLst>
                <a:ext uri="{FF2B5EF4-FFF2-40B4-BE49-F238E27FC236}">
                  <a16:creationId xmlns:a16="http://schemas.microsoft.com/office/drawing/2014/main" id="{5C31202B-E715-74CA-D4D1-5648878DDA8B}"/>
                </a:ext>
              </a:extLst>
            </p:cNvPr>
            <p:cNvSpPr/>
            <p:nvPr/>
          </p:nvSpPr>
          <p:spPr>
            <a:xfrm>
              <a:off x="7878229" y="1623291"/>
              <a:ext cx="3437506" cy="494522"/>
            </a:xfrm>
            <a:prstGeom prst="round2DiagRect">
              <a:avLst/>
            </a:prstGeom>
            <a:solidFill>
              <a:srgbClr val="E3C0F2"/>
            </a:solidFill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4633BA81-BBA2-2BD9-63FA-D0B219B50B14}"/>
                </a:ext>
              </a:extLst>
            </p:cNvPr>
            <p:cNvSpPr txBox="1"/>
            <p:nvPr/>
          </p:nvSpPr>
          <p:spPr>
            <a:xfrm>
              <a:off x="7961055" y="1649368"/>
              <a:ext cx="3271854" cy="430887"/>
            </a:xfrm>
            <a:prstGeom prst="rect">
              <a:avLst/>
            </a:prstGeom>
            <a:solidFill>
              <a:srgbClr val="E3C0F2"/>
            </a:solidFill>
          </p:spPr>
          <p:txBody>
            <a:bodyPr wrap="square" rtlCol="0">
              <a:spAutoFit/>
            </a:bodyPr>
            <a:lstStyle/>
            <a:p>
              <a:r>
                <a:rPr lang="it-IT" sz="2200" b="1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Componenti del sistema:</a:t>
              </a:r>
            </a:p>
          </p:txBody>
        </p:sp>
      </p:grpSp>
      <p:pic>
        <p:nvPicPr>
          <p:cNvPr id="3" name="Immagine 2" descr="Immagine che contiene testo, ruota, veicolo, Veicolo terrestre&#10;&#10;Descrizione generata automaticamente">
            <a:extLst>
              <a:ext uri="{FF2B5EF4-FFF2-40B4-BE49-F238E27FC236}">
                <a16:creationId xmlns:a16="http://schemas.microsoft.com/office/drawing/2014/main" id="{135D806B-CCC7-127C-A0FE-41A710CA8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" y="1314290"/>
            <a:ext cx="6475639" cy="4856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6856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egnaposto immagine 5" descr="Immagine che contiene elettronica, Ingegneria elettronica, Componente elettrico, Componente di circuito&#10;&#10;Descrizione generata automaticamente">
            <a:extLst>
              <a:ext uri="{FF2B5EF4-FFF2-40B4-BE49-F238E27FC236}">
                <a16:creationId xmlns:a16="http://schemas.microsoft.com/office/drawing/2014/main" id="{FC1BEEC3-D08E-E2D2-9A87-C3D04448B80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8" r="2508"/>
          <a:stretch>
            <a:fillRect/>
          </a:stretch>
        </p:blipFill>
        <p:spPr>
          <a:xfrm>
            <a:off x="5711857" y="841029"/>
            <a:ext cx="6172200" cy="4873625"/>
          </a:xfrm>
        </p:spPr>
      </p:pic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CEB108D-5F1C-BA7F-263C-C26692BD7B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86644" y="1379930"/>
            <a:ext cx="5393062" cy="678494"/>
          </a:xfrm>
        </p:spPr>
        <p:txBody>
          <a:bodyPr>
            <a:no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000" kern="1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Questa scheda possiede due feature fondamentali per il progetto:</a:t>
            </a:r>
          </a:p>
          <a:p>
            <a:endParaRPr lang="it-IT" sz="2000" kern="100" dirty="0">
              <a:latin typeface="Source Sans Pro" panose="020B0503030403020204" pitchFamily="34" charset="0"/>
              <a:ea typeface="Source Sans Pro" panose="020B050303040302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984EFFB8-EE53-2496-3887-27899AF59B99}"/>
              </a:ext>
            </a:extLst>
          </p:cNvPr>
          <p:cNvSpPr txBox="1"/>
          <p:nvPr/>
        </p:nvSpPr>
        <p:spPr>
          <a:xfrm>
            <a:off x="3206501" y="240865"/>
            <a:ext cx="5778997" cy="60016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b">
            <a:spAutoFit/>
          </a:bodyPr>
          <a:lstStyle/>
          <a:p>
            <a:pPr algn="ctr">
              <a:spcBef>
                <a:spcPts val="300"/>
              </a:spcBef>
              <a:spcAft>
                <a:spcPts val="800"/>
              </a:spcAft>
            </a:pPr>
            <a:r>
              <a:rPr lang="it-IT" sz="3300" b="1" kern="100" dirty="0">
                <a:solidFill>
                  <a:schemeClr val="bg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ARDUINO NANO 33 BLE SENSE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B587DDA4-EAAC-4BEB-FFEE-2F94BA00C2FD}"/>
              </a:ext>
            </a:extLst>
          </p:cNvPr>
          <p:cNvGrpSpPr/>
          <p:nvPr/>
        </p:nvGrpSpPr>
        <p:grpSpPr>
          <a:xfrm>
            <a:off x="859089" y="2056061"/>
            <a:ext cx="4515344" cy="1563296"/>
            <a:chOff x="765783" y="1786508"/>
            <a:chExt cx="4515344" cy="1563296"/>
          </a:xfrm>
        </p:grpSpPr>
        <p:sp>
          <p:nvSpPr>
            <p:cNvPr id="2" name="CasellaDiTesto 1">
              <a:extLst>
                <a:ext uri="{FF2B5EF4-FFF2-40B4-BE49-F238E27FC236}">
                  <a16:creationId xmlns:a16="http://schemas.microsoft.com/office/drawing/2014/main" id="{B465C5D6-497D-8F67-6568-C5F82CAE8A28}"/>
                </a:ext>
              </a:extLst>
            </p:cNvPr>
            <p:cNvSpPr txBox="1"/>
            <p:nvPr/>
          </p:nvSpPr>
          <p:spPr>
            <a:xfrm>
              <a:off x="1016183" y="1924102"/>
              <a:ext cx="34429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2000" kern="100" dirty="0">
                  <a:latin typeface="Source Sans Pro" panose="020B0503030403020204" pitchFamily="34" charset="0"/>
                  <a:ea typeface="Source Sans Pro" panose="020B0503030403020204" pitchFamily="34" charset="0"/>
                  <a:cs typeface="Times New Roman" panose="02020603050405020304" pitchFamily="18" charset="0"/>
                </a:rPr>
                <a:t>Modulo Bluetooth Low Energy</a:t>
              </a:r>
              <a:endParaRPr lang="it-IT" sz="2000" dirty="0"/>
            </a:p>
          </p:txBody>
        </p:sp>
        <p:sp>
          <p:nvSpPr>
            <p:cNvPr id="5" name="CasellaDiTesto 4">
              <a:extLst>
                <a:ext uri="{FF2B5EF4-FFF2-40B4-BE49-F238E27FC236}">
                  <a16:creationId xmlns:a16="http://schemas.microsoft.com/office/drawing/2014/main" id="{3FA822C4-1554-DEA1-06DC-5F5A6850D8DB}"/>
                </a:ext>
              </a:extLst>
            </p:cNvPr>
            <p:cNvSpPr txBox="1"/>
            <p:nvPr/>
          </p:nvSpPr>
          <p:spPr>
            <a:xfrm>
              <a:off x="1016183" y="2426474"/>
              <a:ext cx="426494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1800" kern="100" dirty="0">
                  <a:latin typeface="Source Sans Pro" panose="020B0503030403020204" pitchFamily="34" charset="0"/>
                  <a:ea typeface="Source Sans Pro" panose="020B0503030403020204" pitchFamily="34" charset="0"/>
                  <a:cs typeface="Times New Roman" panose="02020603050405020304" pitchFamily="18" charset="0"/>
                </a:rPr>
                <a:t>Unità IMU LSM9DS1 in grado di acquisire dati da accelerometro, giroscopio e magnetometro</a:t>
              </a:r>
            </a:p>
          </p:txBody>
        </p:sp>
        <p:sp>
          <p:nvSpPr>
            <p:cNvPr id="7" name="Freccia angolare in su 6">
              <a:extLst>
                <a:ext uri="{FF2B5EF4-FFF2-40B4-BE49-F238E27FC236}">
                  <a16:creationId xmlns:a16="http://schemas.microsoft.com/office/drawing/2014/main" id="{4BAEE2B9-2EF2-D12B-D65D-2BF8664EEAA7}"/>
                </a:ext>
              </a:extLst>
            </p:cNvPr>
            <p:cNvSpPr/>
            <p:nvPr/>
          </p:nvSpPr>
          <p:spPr>
            <a:xfrm rot="5400000">
              <a:off x="710354" y="1841937"/>
              <a:ext cx="400108" cy="289249"/>
            </a:xfrm>
            <a:prstGeom prst="bentUp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8" name="Freccia angolare in su 7">
              <a:extLst>
                <a:ext uri="{FF2B5EF4-FFF2-40B4-BE49-F238E27FC236}">
                  <a16:creationId xmlns:a16="http://schemas.microsoft.com/office/drawing/2014/main" id="{A4AA0965-B1DA-C1A1-E732-AC43A37C0CC0}"/>
                </a:ext>
              </a:extLst>
            </p:cNvPr>
            <p:cNvSpPr/>
            <p:nvPr/>
          </p:nvSpPr>
          <p:spPr>
            <a:xfrm rot="5400000">
              <a:off x="555661" y="2179587"/>
              <a:ext cx="709493" cy="289250"/>
            </a:xfrm>
            <a:prstGeom prst="bentUpArrow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78D463A0-E479-4146-E40E-9E594FC743B4}"/>
              </a:ext>
            </a:extLst>
          </p:cNvPr>
          <p:cNvSpPr txBox="1"/>
          <p:nvPr/>
        </p:nvSpPr>
        <p:spPr>
          <a:xfrm>
            <a:off x="186644" y="4133499"/>
            <a:ext cx="55641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000" kern="1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Scrittura codice su Arduino IDE per realizzare:</a:t>
            </a:r>
          </a:p>
        </p:txBody>
      </p:sp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C4EA3702-FDFC-98CA-76DD-F21CE5D7F0C7}"/>
              </a:ext>
            </a:extLst>
          </p:cNvPr>
          <p:cNvSpPr txBox="1"/>
          <p:nvPr/>
        </p:nvSpPr>
        <p:spPr>
          <a:xfrm>
            <a:off x="1148339" y="4625842"/>
            <a:ext cx="5974672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50">
              <a:spcBef>
                <a:spcPts val="2400"/>
              </a:spcBef>
            </a:pPr>
            <a:r>
              <a:rPr lang="it-IT" sz="1800" kern="1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calibrazione IMU per ottenere dati più precisi</a:t>
            </a:r>
          </a:p>
          <a:p>
            <a:pPr marL="2250">
              <a:spcBef>
                <a:spcPts val="2400"/>
              </a:spcBef>
            </a:pPr>
            <a:r>
              <a:rPr lang="it-IT" sz="1800" kern="1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libreria </a:t>
            </a:r>
            <a:r>
              <a:rPr lang="it-IT" sz="1800" kern="100" dirty="0" err="1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MadgwickAHRS</a:t>
            </a:r>
            <a:r>
              <a:rPr lang="it-IT" sz="1800" kern="1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 per calcolare filtro di </a:t>
            </a:r>
            <a:r>
              <a:rPr lang="it-IT" sz="1800" kern="100" dirty="0" err="1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Kalman</a:t>
            </a:r>
            <a:r>
              <a:rPr lang="it-IT" sz="1800" kern="1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 e ottenere dati di orientazione spaziale dai valori IMU</a:t>
            </a:r>
          </a:p>
          <a:p>
            <a:pPr marL="2250">
              <a:spcBef>
                <a:spcPts val="2400"/>
              </a:spcBef>
            </a:pPr>
            <a:r>
              <a:rPr lang="it-IT" sz="1800" kern="100" dirty="0"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invio dati di orientazione mediante Bluetooth Low Energy</a:t>
            </a:r>
          </a:p>
          <a:p>
            <a:endParaRPr lang="it-IT" dirty="0"/>
          </a:p>
        </p:txBody>
      </p:sp>
      <p:sp>
        <p:nvSpPr>
          <p:cNvPr id="20" name="Freccia angolare in su 19">
            <a:extLst>
              <a:ext uri="{FF2B5EF4-FFF2-40B4-BE49-F238E27FC236}">
                <a16:creationId xmlns:a16="http://schemas.microsoft.com/office/drawing/2014/main" id="{F44E203A-B80F-3A57-9E5A-DC099A92A882}"/>
              </a:ext>
            </a:extLst>
          </p:cNvPr>
          <p:cNvSpPr/>
          <p:nvPr/>
        </p:nvSpPr>
        <p:spPr>
          <a:xfrm rot="5400000">
            <a:off x="853420" y="4559219"/>
            <a:ext cx="400108" cy="289249"/>
          </a:xfrm>
          <a:prstGeom prst="bentUp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1" name="Freccia angolare in su 20">
            <a:extLst>
              <a:ext uri="{FF2B5EF4-FFF2-40B4-BE49-F238E27FC236}">
                <a16:creationId xmlns:a16="http://schemas.microsoft.com/office/drawing/2014/main" id="{6D7D3C2A-5ACA-68D9-D64A-657D14E07129}"/>
              </a:ext>
            </a:extLst>
          </p:cNvPr>
          <p:cNvSpPr/>
          <p:nvPr/>
        </p:nvSpPr>
        <p:spPr>
          <a:xfrm rot="5400000">
            <a:off x="698733" y="4980845"/>
            <a:ext cx="709493" cy="289250"/>
          </a:xfrm>
          <a:prstGeom prst="bentUp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Freccia angolare in su 21">
            <a:extLst>
              <a:ext uri="{FF2B5EF4-FFF2-40B4-BE49-F238E27FC236}">
                <a16:creationId xmlns:a16="http://schemas.microsoft.com/office/drawing/2014/main" id="{134EC8ED-0DEB-26F4-9DF5-9B3B9B468097}"/>
              </a:ext>
            </a:extLst>
          </p:cNvPr>
          <p:cNvSpPr/>
          <p:nvPr/>
        </p:nvSpPr>
        <p:spPr>
          <a:xfrm rot="5400000">
            <a:off x="561626" y="5698120"/>
            <a:ext cx="983696" cy="289250"/>
          </a:xfrm>
          <a:prstGeom prst="bentUp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7419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0" grpId="0"/>
      <p:bldP spid="12" grpId="0"/>
      <p:bldP spid="20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1DCFF10-23AF-2FB4-620E-DECC97C2A0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082730" y="1875730"/>
            <a:ext cx="6026533" cy="727511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algn="ctr"/>
            <a:r>
              <a:rPr lang="it-IT" sz="2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Framework open-source creato da Google per la realizzazione di applicazioni multipiattaforma</a:t>
            </a:r>
          </a:p>
        </p:txBody>
      </p:sp>
      <p:pic>
        <p:nvPicPr>
          <p:cNvPr id="6" name="Immagine 5" descr="Immagine che contiene schermata, Elementi grafici, linea, Policromia&#10;&#10;Descrizione generata automaticamente">
            <a:extLst>
              <a:ext uri="{FF2B5EF4-FFF2-40B4-BE49-F238E27FC236}">
                <a16:creationId xmlns:a16="http://schemas.microsoft.com/office/drawing/2014/main" id="{92351A86-A736-8178-E88F-E0B9D5A246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572" y="339161"/>
            <a:ext cx="727511" cy="727511"/>
          </a:xfrm>
          <a:prstGeom prst="rect">
            <a:avLst/>
          </a:prstGeom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BAD69CF-BBAE-3ACE-BC2F-098B15619ED5}"/>
              </a:ext>
            </a:extLst>
          </p:cNvPr>
          <p:cNvSpPr txBox="1"/>
          <p:nvPr/>
        </p:nvSpPr>
        <p:spPr>
          <a:xfrm>
            <a:off x="461248" y="3698895"/>
            <a:ext cx="7004649" cy="32419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Mediante Flutter è stato possibile scrivere un’applicazione in grado di implementare le seguenti funzioni: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B050"/>
              </a:buClr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Acquisizione dei dati di orientazione spaziale da Arduino mediante Bluetooth Low Energy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B050"/>
              </a:buClr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Visualizzazione di pitch e roll in un inclinometro bidimensionale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>
                <a:srgbClr val="00B050"/>
              </a:buClr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it-IT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+mn-cs"/>
              </a:rPr>
              <a:t>Visualizzazione di yaw, pitch e roll in una vista tridimensionale di un modello virtuale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9" name="Immagine 8" descr="Immagine che contiene diagramma, linea, Carattere, design&#10;&#10;Descrizione generata automaticamente">
            <a:extLst>
              <a:ext uri="{FF2B5EF4-FFF2-40B4-BE49-F238E27FC236}">
                <a16:creationId xmlns:a16="http://schemas.microsoft.com/office/drawing/2014/main" id="{95D1A534-E222-E868-E95D-4B640DB550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2620" y="3499300"/>
            <a:ext cx="4368608" cy="2470344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18F7B613-FE5E-888F-6A6F-6480CF255C0B}"/>
              </a:ext>
            </a:extLst>
          </p:cNvPr>
          <p:cNvSpPr txBox="1"/>
          <p:nvPr/>
        </p:nvSpPr>
        <p:spPr>
          <a:xfrm>
            <a:off x="5161322" y="384961"/>
            <a:ext cx="1869352" cy="60016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b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3300" b="1" i="0" u="none" strike="noStrike" kern="1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FLUTTER</a:t>
            </a:r>
          </a:p>
        </p:txBody>
      </p:sp>
      <p:sp>
        <p:nvSpPr>
          <p:cNvPr id="10" name="Freccia destra con strisce 9">
            <a:extLst>
              <a:ext uri="{FF2B5EF4-FFF2-40B4-BE49-F238E27FC236}">
                <a16:creationId xmlns:a16="http://schemas.microsoft.com/office/drawing/2014/main" id="{F4A06CE2-B8DF-8D0B-E954-1A18923C66C8}"/>
              </a:ext>
            </a:extLst>
          </p:cNvPr>
          <p:cNvSpPr/>
          <p:nvPr/>
        </p:nvSpPr>
        <p:spPr>
          <a:xfrm rot="5400000">
            <a:off x="5850290" y="1303043"/>
            <a:ext cx="491414" cy="254769"/>
          </a:xfrm>
          <a:prstGeom prst="stripedRightArrow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ccia circolare in su 10">
            <a:extLst>
              <a:ext uri="{FF2B5EF4-FFF2-40B4-BE49-F238E27FC236}">
                <a16:creationId xmlns:a16="http://schemas.microsoft.com/office/drawing/2014/main" id="{41AF6D5F-AA5B-9C6E-AE47-BE4D34B6F1FA}"/>
              </a:ext>
            </a:extLst>
          </p:cNvPr>
          <p:cNvSpPr/>
          <p:nvPr/>
        </p:nvSpPr>
        <p:spPr>
          <a:xfrm rot="5400000">
            <a:off x="49789" y="3542099"/>
            <a:ext cx="533669" cy="289249"/>
          </a:xfrm>
          <a:prstGeom prst="curvedUpArrow">
            <a:avLst/>
          </a:prstGeom>
          <a:solidFill>
            <a:srgbClr val="00B050"/>
          </a:solidFill>
          <a:ln>
            <a:solidFill>
              <a:srgbClr val="008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907BA8C5-E186-715A-7841-673F79E4EF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434" y="382317"/>
            <a:ext cx="1446244" cy="2903174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834D39FB-5BB4-3539-52AF-555A73BE14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6873" y="382320"/>
            <a:ext cx="1446243" cy="2903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47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asellaDiTesto 6">
            <a:extLst>
              <a:ext uri="{FF2B5EF4-FFF2-40B4-BE49-F238E27FC236}">
                <a16:creationId xmlns:a16="http://schemas.microsoft.com/office/drawing/2014/main" id="{F938B25E-B51E-9245-C798-275B3A4967D6}"/>
              </a:ext>
            </a:extLst>
          </p:cNvPr>
          <p:cNvSpPr txBox="1"/>
          <p:nvPr/>
        </p:nvSpPr>
        <p:spPr>
          <a:xfrm>
            <a:off x="4066187" y="404023"/>
            <a:ext cx="4059625" cy="60016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b">
            <a:spAutoFit/>
          </a:bodyPr>
          <a:lstStyle/>
          <a:p>
            <a:pPr algn="ctr">
              <a:spcBef>
                <a:spcPts val="300"/>
              </a:spcBef>
              <a:spcAft>
                <a:spcPts val="800"/>
              </a:spcAft>
            </a:pPr>
            <a:r>
              <a:rPr lang="it-IT" sz="3300" b="1" kern="100" dirty="0">
                <a:solidFill>
                  <a:schemeClr val="bg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TEST DEL PROGETTO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65A229B1-0AD8-3AEE-0DFA-3810DF0184BA}"/>
              </a:ext>
            </a:extLst>
          </p:cNvPr>
          <p:cNvGrpSpPr/>
          <p:nvPr/>
        </p:nvGrpSpPr>
        <p:grpSpPr>
          <a:xfrm>
            <a:off x="326276" y="1264999"/>
            <a:ext cx="6373348" cy="1163142"/>
            <a:chOff x="1008298" y="2690401"/>
            <a:chExt cx="6373348" cy="1163142"/>
          </a:xfrm>
        </p:grpSpPr>
        <p:sp>
          <p:nvSpPr>
            <p:cNvPr id="12" name="Rettangolo con due angoli in diagonale arrotondati 11">
              <a:extLst>
                <a:ext uri="{FF2B5EF4-FFF2-40B4-BE49-F238E27FC236}">
                  <a16:creationId xmlns:a16="http://schemas.microsoft.com/office/drawing/2014/main" id="{9AB2B2AA-CBB7-8538-CA4C-C9E53DE20CC5}"/>
                </a:ext>
              </a:extLst>
            </p:cNvPr>
            <p:cNvSpPr/>
            <p:nvPr/>
          </p:nvSpPr>
          <p:spPr>
            <a:xfrm>
              <a:off x="1017037" y="2690401"/>
              <a:ext cx="6079536" cy="1163142"/>
            </a:xfrm>
            <a:prstGeom prst="round2DiagRect">
              <a:avLst/>
            </a:prstGeom>
            <a:solidFill>
              <a:srgbClr val="F8C392"/>
            </a:solidFill>
            <a:ln w="19050">
              <a:solidFill>
                <a:srgbClr val="D2731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" name="CasellaDiTesto 9">
              <a:extLst>
                <a:ext uri="{FF2B5EF4-FFF2-40B4-BE49-F238E27FC236}">
                  <a16:creationId xmlns:a16="http://schemas.microsoft.com/office/drawing/2014/main" id="{30B1C607-EEDB-F7F2-F1DF-0D7AF90C2F10}"/>
                </a:ext>
              </a:extLst>
            </p:cNvPr>
            <p:cNvSpPr txBox="1"/>
            <p:nvPr/>
          </p:nvSpPr>
          <p:spPr>
            <a:xfrm>
              <a:off x="1008298" y="2741057"/>
              <a:ext cx="6373348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it-IT" sz="21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Arduino è stato fissato sul modello in scala nel cassone posteriore, unico punto della macchina perfettamente parallelo al suo asse longitudinale</a:t>
              </a:r>
              <a:endParaRPr lang="it-IT" sz="2100" dirty="0"/>
            </a:p>
          </p:txBody>
        </p:sp>
      </p:grpSp>
      <p:pic>
        <p:nvPicPr>
          <p:cNvPr id="9" name="Immagine 8" descr="Immagine che contiene aria aperta, erba, cielo, albero&#10;&#10;Descrizione generata automaticamente">
            <a:extLst>
              <a:ext uri="{FF2B5EF4-FFF2-40B4-BE49-F238E27FC236}">
                <a16:creationId xmlns:a16="http://schemas.microsoft.com/office/drawing/2014/main" id="{B2A24BB5-AAE7-1A8A-9BBD-76798E7C55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425516" y="1936585"/>
            <a:ext cx="5244860" cy="3933645"/>
          </a:xfrm>
          <a:prstGeom prst="rect">
            <a:avLst/>
          </a:prstGeom>
        </p:spPr>
      </p:pic>
      <p:grpSp>
        <p:nvGrpSpPr>
          <p:cNvPr id="4" name="Gruppo 3">
            <a:extLst>
              <a:ext uri="{FF2B5EF4-FFF2-40B4-BE49-F238E27FC236}">
                <a16:creationId xmlns:a16="http://schemas.microsoft.com/office/drawing/2014/main" id="{F4C6B474-8C43-7A7A-9806-B1D9AEC98930}"/>
              </a:ext>
            </a:extLst>
          </p:cNvPr>
          <p:cNvGrpSpPr/>
          <p:nvPr/>
        </p:nvGrpSpPr>
        <p:grpSpPr>
          <a:xfrm>
            <a:off x="323821" y="5512183"/>
            <a:ext cx="7636004" cy="867369"/>
            <a:chOff x="276178" y="5290835"/>
            <a:chExt cx="7636004" cy="867369"/>
          </a:xfrm>
        </p:grpSpPr>
        <p:sp>
          <p:nvSpPr>
            <p:cNvPr id="3" name="Rettangolo con due angoli in diagonale arrotondati 2">
              <a:extLst>
                <a:ext uri="{FF2B5EF4-FFF2-40B4-BE49-F238E27FC236}">
                  <a16:creationId xmlns:a16="http://schemas.microsoft.com/office/drawing/2014/main" id="{51028F99-A894-99DC-43F8-BEEA3FD74D9A}"/>
                </a:ext>
              </a:extLst>
            </p:cNvPr>
            <p:cNvSpPr/>
            <p:nvPr/>
          </p:nvSpPr>
          <p:spPr>
            <a:xfrm>
              <a:off x="326276" y="5290835"/>
              <a:ext cx="7491787" cy="867369"/>
            </a:xfrm>
            <a:prstGeom prst="round2DiagRect">
              <a:avLst/>
            </a:prstGeom>
            <a:solidFill>
              <a:srgbClr val="F8C392"/>
            </a:solidFill>
            <a:ln w="19050">
              <a:solidFill>
                <a:srgbClr val="D2731C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F702933E-27B0-0A05-2420-521808DF2351}"/>
                </a:ext>
              </a:extLst>
            </p:cNvPr>
            <p:cNvSpPr txBox="1"/>
            <p:nvPr/>
          </p:nvSpPr>
          <p:spPr>
            <a:xfrm>
              <a:off x="276178" y="5322792"/>
              <a:ext cx="763600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Arial" panose="020B0604020202020204" pitchFamily="34" charset="0"/>
                <a:buChar char="•"/>
              </a:pPr>
              <a:r>
                <a:rPr lang="it-IT" sz="21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Sono stati ricreati degli ostacoli al fine di testare la coerenza tra </a:t>
              </a:r>
            </a:p>
            <a:p>
              <a:r>
                <a:rPr lang="it-IT" sz="21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l’inclinazione del modellino e le misurazioni effettuate da Arduino</a:t>
              </a:r>
            </a:p>
          </p:txBody>
        </p:sp>
      </p:grpSp>
      <p:pic>
        <p:nvPicPr>
          <p:cNvPr id="16" name="Immagine 15" descr="Immagine che contiene erba, blu, aria aperta, terreno&#10;&#10;Descrizione generata automaticamente">
            <a:extLst>
              <a:ext uri="{FF2B5EF4-FFF2-40B4-BE49-F238E27FC236}">
                <a16:creationId xmlns:a16="http://schemas.microsoft.com/office/drawing/2014/main" id="{A4802E09-0903-EAF9-B817-25899507A6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674" t="56485" r="21365" b="25569"/>
          <a:stretch/>
        </p:blipFill>
        <p:spPr>
          <a:xfrm rot="10800000">
            <a:off x="2427682" y="2804869"/>
            <a:ext cx="3038708" cy="2411403"/>
          </a:xfrm>
          <a:prstGeom prst="rect">
            <a:avLst/>
          </a:prstGeom>
        </p:spPr>
      </p:pic>
      <p:sp>
        <p:nvSpPr>
          <p:cNvPr id="5" name="Ovale 4">
            <a:extLst>
              <a:ext uri="{FF2B5EF4-FFF2-40B4-BE49-F238E27FC236}">
                <a16:creationId xmlns:a16="http://schemas.microsoft.com/office/drawing/2014/main" id="{3349AFE2-A209-3B78-0FA5-99E0FBE0C991}"/>
              </a:ext>
            </a:extLst>
          </p:cNvPr>
          <p:cNvSpPr/>
          <p:nvPr/>
        </p:nvSpPr>
        <p:spPr>
          <a:xfrm rot="2442542">
            <a:off x="9311749" y="3813917"/>
            <a:ext cx="349367" cy="466531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BF02EDE8-5A8E-B416-4591-F68055560F0D}"/>
              </a:ext>
            </a:extLst>
          </p:cNvPr>
          <p:cNvCxnSpPr>
            <a:cxnSpLocks/>
          </p:cNvCxnSpPr>
          <p:nvPr/>
        </p:nvCxnSpPr>
        <p:spPr>
          <a:xfrm flipH="1" flipV="1">
            <a:off x="5617029" y="4010570"/>
            <a:ext cx="3584847" cy="1866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38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E07CC211-D01F-4363-CCBB-D8C8B3636752}"/>
              </a:ext>
            </a:extLst>
          </p:cNvPr>
          <p:cNvSpPr txBox="1"/>
          <p:nvPr/>
        </p:nvSpPr>
        <p:spPr>
          <a:xfrm>
            <a:off x="3664107" y="422684"/>
            <a:ext cx="4863785" cy="60016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b">
            <a:spAutoFit/>
          </a:bodyPr>
          <a:lstStyle/>
          <a:p>
            <a:pPr algn="ctr">
              <a:spcBef>
                <a:spcPts val="300"/>
              </a:spcBef>
              <a:spcAft>
                <a:spcPts val="800"/>
              </a:spcAft>
            </a:pPr>
            <a:r>
              <a:rPr lang="it-IT" sz="3300" b="1" kern="100" dirty="0">
                <a:solidFill>
                  <a:schemeClr val="bg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INCLINOMETRO DIGITALE</a:t>
            </a:r>
          </a:p>
        </p:txBody>
      </p:sp>
      <p:pic>
        <p:nvPicPr>
          <p:cNvPr id="8" name="20231205_164941">
            <a:hlinkClick r:id="" action="ppaction://media"/>
            <a:extLst>
              <a:ext uri="{FF2B5EF4-FFF2-40B4-BE49-F238E27FC236}">
                <a16:creationId xmlns:a16="http://schemas.microsoft.com/office/drawing/2014/main" id="{DA4DCC5E-E615-1CD4-4449-A0420D02E0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427322" y="1231859"/>
            <a:ext cx="5396115" cy="539611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F433CFC-C9C2-8AA6-E63A-18AD0323C878}"/>
              </a:ext>
            </a:extLst>
          </p:cNvPr>
          <p:cNvSpPr txBox="1"/>
          <p:nvPr/>
        </p:nvSpPr>
        <p:spPr>
          <a:xfrm>
            <a:off x="415122" y="1674991"/>
            <a:ext cx="5680877" cy="1323439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342900" indent="-342900">
              <a:buClr>
                <a:schemeClr val="accent5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Per testare il widget dell’inclinometro è stato creato un ostacolo da scalare composto da una serie di legni sovrapposti per formare una rampa </a:t>
            </a:r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893900AC-C443-234B-5C8E-BC9B63CD8F94}"/>
              </a:ext>
            </a:extLst>
          </p:cNvPr>
          <p:cNvGrpSpPr/>
          <p:nvPr/>
        </p:nvGrpSpPr>
        <p:grpSpPr>
          <a:xfrm>
            <a:off x="415122" y="3954605"/>
            <a:ext cx="5609228" cy="1736235"/>
            <a:chOff x="415122" y="3954605"/>
            <a:chExt cx="5609228" cy="1736235"/>
          </a:xfrm>
        </p:grpSpPr>
        <p:sp>
          <p:nvSpPr>
            <p:cNvPr id="3" name="CasellaDiTesto 2">
              <a:extLst>
                <a:ext uri="{FF2B5EF4-FFF2-40B4-BE49-F238E27FC236}">
                  <a16:creationId xmlns:a16="http://schemas.microsoft.com/office/drawing/2014/main" id="{6BF3CB24-7ECA-7876-B091-EC1A7CDA6C88}"/>
                </a:ext>
              </a:extLst>
            </p:cNvPr>
            <p:cNvSpPr txBox="1"/>
            <p:nvPr/>
          </p:nvSpPr>
          <p:spPr>
            <a:xfrm>
              <a:off x="415122" y="4675177"/>
              <a:ext cx="5609228" cy="101566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>
                <a:buClr>
                  <a:schemeClr val="accent5">
                    <a:lumMod val="75000"/>
                  </a:schemeClr>
                </a:buClr>
              </a:pP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verificare che il valore di pitch aumenti e, </a:t>
              </a:r>
            </a:p>
            <a:p>
              <a:pPr algn="ctr">
                <a:buClr>
                  <a:schemeClr val="accent5">
                    <a:lumMod val="75000"/>
                  </a:schemeClr>
                </a:buClr>
              </a:pP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di conseguenza, che la vista laterale del modellino </a:t>
              </a:r>
            </a:p>
            <a:p>
              <a:pPr algn="ctr">
                <a:buClr>
                  <a:schemeClr val="accent5">
                    <a:lumMod val="75000"/>
                  </a:schemeClr>
                </a:buClr>
              </a:pP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si inclini con il frontale verso l’alto  </a:t>
              </a:r>
            </a:p>
          </p:txBody>
        </p:sp>
        <p:sp>
          <p:nvSpPr>
            <p:cNvPr id="4" name="CasellaDiTesto 3">
              <a:extLst>
                <a:ext uri="{FF2B5EF4-FFF2-40B4-BE49-F238E27FC236}">
                  <a16:creationId xmlns:a16="http://schemas.microsoft.com/office/drawing/2014/main" id="{1741C2B1-5B9A-BA83-8208-E7362E305192}"/>
                </a:ext>
              </a:extLst>
            </p:cNvPr>
            <p:cNvSpPr txBox="1"/>
            <p:nvPr/>
          </p:nvSpPr>
          <p:spPr>
            <a:xfrm>
              <a:off x="2317336" y="3954605"/>
              <a:ext cx="1804799" cy="400110"/>
            </a:xfrm>
            <a:prstGeom prst="rect">
              <a:avLst/>
            </a:prstGeom>
            <a:solidFill>
              <a:srgbClr val="FDDACD"/>
            </a:solidFill>
            <a:ln>
              <a:solidFill>
                <a:srgbClr val="D2731C"/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SCOPO del test</a:t>
              </a:r>
            </a:p>
          </p:txBody>
        </p:sp>
        <p:sp>
          <p:nvSpPr>
            <p:cNvPr id="7" name="Freccia a destra 6">
              <a:extLst>
                <a:ext uri="{FF2B5EF4-FFF2-40B4-BE49-F238E27FC236}">
                  <a16:creationId xmlns:a16="http://schemas.microsoft.com/office/drawing/2014/main" id="{5E8D10BA-F467-EB3F-176A-B25F6179CB72}"/>
                </a:ext>
              </a:extLst>
            </p:cNvPr>
            <p:cNvSpPr/>
            <p:nvPr/>
          </p:nvSpPr>
          <p:spPr>
            <a:xfrm rot="5400000">
              <a:off x="3043381" y="4466685"/>
              <a:ext cx="318064" cy="22661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3047011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44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8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991BA5E6-1A51-5284-060A-799D7A0D5BD8}"/>
              </a:ext>
            </a:extLst>
          </p:cNvPr>
          <p:cNvSpPr txBox="1"/>
          <p:nvPr/>
        </p:nvSpPr>
        <p:spPr>
          <a:xfrm>
            <a:off x="3627073" y="376032"/>
            <a:ext cx="4937854" cy="60016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b">
            <a:spAutoFit/>
          </a:bodyPr>
          <a:lstStyle/>
          <a:p>
            <a:pPr algn="ctr">
              <a:spcBef>
                <a:spcPts val="300"/>
              </a:spcBef>
              <a:spcAft>
                <a:spcPts val="800"/>
              </a:spcAft>
            </a:pPr>
            <a:r>
              <a:rPr lang="it-IT" sz="3300" b="1" kern="100" dirty="0">
                <a:solidFill>
                  <a:schemeClr val="bg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VISTA TRIDIMENSIONALE</a:t>
            </a:r>
          </a:p>
        </p:txBody>
      </p:sp>
      <p:pic>
        <p:nvPicPr>
          <p:cNvPr id="2" name="20231205_170128">
            <a:hlinkClick r:id="" action="ppaction://media"/>
            <a:extLst>
              <a:ext uri="{FF2B5EF4-FFF2-40B4-BE49-F238E27FC236}">
                <a16:creationId xmlns:a16="http://schemas.microsoft.com/office/drawing/2014/main" id="{3831DD77-25F2-5E6A-FDA7-71620554B7D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25212" y="1181147"/>
            <a:ext cx="5300821" cy="530082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7F1D9A5D-D74A-8992-7E7D-FF2237FBB715}"/>
              </a:ext>
            </a:extLst>
          </p:cNvPr>
          <p:cNvSpPr txBox="1"/>
          <p:nvPr/>
        </p:nvSpPr>
        <p:spPr>
          <a:xfrm>
            <a:off x="315559" y="1654007"/>
            <a:ext cx="5896166" cy="163121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pPr marL="342900" indent="-342900">
              <a:buClr>
                <a:schemeClr val="accent5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Per testare il widget della vista tridimensionale </a:t>
            </a:r>
          </a:p>
          <a:p>
            <a:pPr>
              <a:buClr>
                <a:schemeClr val="accent5">
                  <a:lumMod val="75000"/>
                </a:schemeClr>
              </a:buClr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è stata modificata la disposizione dei legni </a:t>
            </a:r>
          </a:p>
          <a:p>
            <a:pPr>
              <a:buClr>
                <a:schemeClr val="accent5">
                  <a:lumMod val="75000"/>
                </a:schemeClr>
              </a:buClr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in modo tale  da creare un ostacolo, permettendo </a:t>
            </a:r>
          </a:p>
          <a:p>
            <a:pPr>
              <a:buClr>
                <a:schemeClr val="accent5">
                  <a:lumMod val="75000"/>
                </a:schemeClr>
              </a:buClr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al modellino di viaggiare con un’inclinazione </a:t>
            </a:r>
          </a:p>
          <a:p>
            <a:pPr>
              <a:buClr>
                <a:schemeClr val="accent5">
                  <a:lumMod val="75000"/>
                </a:schemeClr>
              </a:buClr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  di 45 gradi circa</a:t>
            </a:r>
          </a:p>
        </p:txBody>
      </p:sp>
      <p:grpSp>
        <p:nvGrpSpPr>
          <p:cNvPr id="5" name="Gruppo 4">
            <a:extLst>
              <a:ext uri="{FF2B5EF4-FFF2-40B4-BE49-F238E27FC236}">
                <a16:creationId xmlns:a16="http://schemas.microsoft.com/office/drawing/2014/main" id="{67A1A5A2-2056-7061-D770-CA94D788524F}"/>
              </a:ext>
            </a:extLst>
          </p:cNvPr>
          <p:cNvGrpSpPr/>
          <p:nvPr/>
        </p:nvGrpSpPr>
        <p:grpSpPr>
          <a:xfrm>
            <a:off x="-5620" y="4003360"/>
            <a:ext cx="6537366" cy="2099783"/>
            <a:chOff x="110454" y="3750882"/>
            <a:chExt cx="6537366" cy="2099783"/>
          </a:xfrm>
        </p:grpSpPr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412E460C-FE17-827B-4DA1-F2E6829AD209}"/>
                </a:ext>
              </a:extLst>
            </p:cNvPr>
            <p:cNvSpPr txBox="1"/>
            <p:nvPr/>
          </p:nvSpPr>
          <p:spPr>
            <a:xfrm>
              <a:off x="110454" y="4527226"/>
              <a:ext cx="6537366" cy="13234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none" rtlCol="0">
              <a:spAutoFit/>
            </a:bodyPr>
            <a:lstStyle/>
            <a:p>
              <a:pPr algn="ctr"/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verificare che il valore di roll aumenti e, </a:t>
              </a:r>
            </a:p>
            <a:p>
              <a:pPr algn="ctr"/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di conseguenza, che la vista  tridimensionale del modellino </a:t>
              </a:r>
            </a:p>
            <a:p>
              <a:pPr algn="ctr"/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si inclini lateralmente di circa 45 gradi  </a:t>
              </a:r>
            </a:p>
            <a:p>
              <a:pPr algn="ctr">
                <a:buClr>
                  <a:schemeClr val="accent5">
                    <a:lumMod val="75000"/>
                  </a:schemeClr>
                </a:buClr>
              </a:pPr>
              <a:endParaRPr lang="it-IT" sz="2000" dirty="0"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38211658-A717-DD79-AA4E-EEC89581D87E}"/>
                </a:ext>
              </a:extLst>
            </p:cNvPr>
            <p:cNvSpPr txBox="1"/>
            <p:nvPr/>
          </p:nvSpPr>
          <p:spPr>
            <a:xfrm>
              <a:off x="2448745" y="3750882"/>
              <a:ext cx="1804799" cy="400110"/>
            </a:xfrm>
            <a:prstGeom prst="rect">
              <a:avLst/>
            </a:prstGeom>
            <a:solidFill>
              <a:srgbClr val="C0E1B1"/>
            </a:solidFill>
            <a:ln>
              <a:solidFill>
                <a:schemeClr val="accent5">
                  <a:lumMod val="50000"/>
                </a:schemeClr>
              </a:solidFill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SCOPO del test</a:t>
              </a:r>
            </a:p>
          </p:txBody>
        </p:sp>
        <p:sp>
          <p:nvSpPr>
            <p:cNvPr id="9" name="Freccia a destra 8">
              <a:extLst>
                <a:ext uri="{FF2B5EF4-FFF2-40B4-BE49-F238E27FC236}">
                  <a16:creationId xmlns:a16="http://schemas.microsoft.com/office/drawing/2014/main" id="{8917256B-AD11-1976-38CB-8A5E8FAEFB8C}"/>
                </a:ext>
              </a:extLst>
            </p:cNvPr>
            <p:cNvSpPr/>
            <p:nvPr/>
          </p:nvSpPr>
          <p:spPr>
            <a:xfrm rot="5400000">
              <a:off x="3202022" y="4268242"/>
              <a:ext cx="318064" cy="226616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3046159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43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8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A203B8AB-F539-096F-1B14-35DFD8CD6F12}"/>
              </a:ext>
            </a:extLst>
          </p:cNvPr>
          <p:cNvSpPr txBox="1"/>
          <p:nvPr/>
        </p:nvSpPr>
        <p:spPr>
          <a:xfrm>
            <a:off x="4648343" y="448202"/>
            <a:ext cx="2895313" cy="60016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txBody>
          <a:bodyPr wrap="square" rtlCol="0" anchor="b">
            <a:spAutoFit/>
          </a:bodyPr>
          <a:lstStyle/>
          <a:p>
            <a:pPr algn="ctr">
              <a:spcBef>
                <a:spcPts val="300"/>
              </a:spcBef>
              <a:spcAft>
                <a:spcPts val="800"/>
              </a:spcAft>
            </a:pPr>
            <a:r>
              <a:rPr lang="it-IT" sz="3300" b="1" kern="100" dirty="0">
                <a:solidFill>
                  <a:schemeClr val="bg1"/>
                </a:solidFill>
                <a:effectLst/>
                <a:latin typeface="Source Sans Pro" panose="020B0503030403020204" pitchFamily="34" charset="0"/>
                <a:ea typeface="Source Sans Pro" panose="020B0503030403020204" pitchFamily="34" charset="0"/>
                <a:cs typeface="Times New Roman" panose="02020603050405020304" pitchFamily="18" charset="0"/>
              </a:rPr>
              <a:t>CONCLUSIONI</a:t>
            </a:r>
          </a:p>
        </p:txBody>
      </p:sp>
      <p:pic>
        <p:nvPicPr>
          <p:cNvPr id="10" name="Immagine 9" descr="Immagine che contiene pneumatico, ruota, veicolo, trasporto&#10;&#10;Descrizione generata automaticamente">
            <a:extLst>
              <a:ext uri="{FF2B5EF4-FFF2-40B4-BE49-F238E27FC236}">
                <a16:creationId xmlns:a16="http://schemas.microsoft.com/office/drawing/2014/main" id="{E05F40D3-F716-D14A-8AED-25FCFF42C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5558" y="2287341"/>
            <a:ext cx="3553854" cy="2487698"/>
          </a:xfrm>
          <a:prstGeom prst="rect">
            <a:avLst/>
          </a:prstGeom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FF4D080C-ACB7-6811-6B22-2E4A3E22FADB}"/>
              </a:ext>
            </a:extLst>
          </p:cNvPr>
          <p:cNvGrpSpPr/>
          <p:nvPr/>
        </p:nvGrpSpPr>
        <p:grpSpPr>
          <a:xfrm>
            <a:off x="71368" y="1636278"/>
            <a:ext cx="11258416" cy="2253213"/>
            <a:chOff x="0" y="3728727"/>
            <a:chExt cx="7779028" cy="2260413"/>
          </a:xfrm>
        </p:grpSpPr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ED691DA7-5486-4E9A-4F68-9037857F205F}"/>
                </a:ext>
              </a:extLst>
            </p:cNvPr>
            <p:cNvSpPr txBox="1"/>
            <p:nvPr/>
          </p:nvSpPr>
          <p:spPr>
            <a:xfrm>
              <a:off x="0" y="3728727"/>
              <a:ext cx="7779028" cy="71014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342900" indent="-342900">
                <a:buFont typeface="Wingdings" panose="05000000000000000000" pitchFamily="2" charset="2"/>
                <a:buChar char="§"/>
              </a:pP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Nella nicchia del modellismo dinamico soltanto marchi di fascia alta come </a:t>
              </a:r>
              <a:r>
                <a:rPr lang="it-IT" sz="2000" dirty="0" err="1">
                  <a:latin typeface="Source Sans Pro" panose="020B0503030403020204" pitchFamily="34" charset="0"/>
                  <a:ea typeface="Source Sans Pro" panose="020B0503030403020204" pitchFamily="34" charset="0"/>
                </a:rPr>
                <a:t>Traxxas</a:t>
              </a: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 forniscono agli utenti la possibilità di installare un’applicazione su smartphone in grado di visualizzare:</a:t>
              </a:r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99ECBF11-7165-2E61-600E-21BAEF14AF35}"/>
                </a:ext>
              </a:extLst>
            </p:cNvPr>
            <p:cNvSpPr txBox="1"/>
            <p:nvPr/>
          </p:nvSpPr>
          <p:spPr>
            <a:xfrm>
              <a:off x="495684" y="4491655"/>
              <a:ext cx="2359982" cy="1497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spcAft>
                  <a:spcPts val="600"/>
                </a:spcAft>
                <a:buClr>
                  <a:srgbClr val="C00000"/>
                </a:buClr>
                <a:buFont typeface="Wingdings" panose="05000000000000000000" pitchFamily="2" charset="2"/>
                <a:buChar char="q"/>
              </a:pPr>
              <a:r>
                <a:rPr lang="it-IT" sz="19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inclinometro digitale</a:t>
              </a:r>
            </a:p>
            <a:p>
              <a:pPr marL="285750" indent="-285750">
                <a:spcAft>
                  <a:spcPts val="600"/>
                </a:spcAft>
                <a:buClr>
                  <a:srgbClr val="C00000"/>
                </a:buClr>
                <a:buFont typeface="Wingdings" panose="05000000000000000000" pitchFamily="2" charset="2"/>
                <a:buChar char="q"/>
              </a:pPr>
              <a:r>
                <a:rPr lang="it-IT" sz="19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mappa del tracciato</a:t>
              </a:r>
            </a:p>
            <a:p>
              <a:pPr marL="285750" indent="-285750">
                <a:spcAft>
                  <a:spcPts val="600"/>
                </a:spcAft>
                <a:buClr>
                  <a:srgbClr val="C00000"/>
                </a:buClr>
                <a:buFont typeface="Wingdings" panose="05000000000000000000" pitchFamily="2" charset="2"/>
                <a:buChar char="q"/>
              </a:pPr>
              <a:r>
                <a:rPr lang="it-IT" sz="19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velocità istantanea</a:t>
              </a:r>
            </a:p>
            <a:p>
              <a:pPr marL="285750" indent="-285750">
                <a:spcAft>
                  <a:spcPts val="600"/>
                </a:spcAft>
                <a:buClr>
                  <a:srgbClr val="C00000"/>
                </a:buClr>
                <a:buFont typeface="Wingdings" panose="05000000000000000000" pitchFamily="2" charset="2"/>
                <a:buChar char="q"/>
              </a:pPr>
              <a:r>
                <a:rPr lang="it-IT" sz="19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velocità massima raggiunta </a:t>
              </a:r>
            </a:p>
          </p:txBody>
        </p:sp>
      </p:grp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DBA1BFD2-6982-8534-B4B1-9914B8EF4ADA}"/>
              </a:ext>
            </a:extLst>
          </p:cNvPr>
          <p:cNvSpPr txBox="1"/>
          <p:nvPr/>
        </p:nvSpPr>
        <p:spPr>
          <a:xfrm>
            <a:off x="71368" y="1224980"/>
            <a:ext cx="1124666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it-IT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 conclusione, sono riuscito a creare un inclinometro digitale funzionante e  fruibile nella pratica </a:t>
            </a:r>
          </a:p>
        </p:txBody>
      </p:sp>
      <p:grpSp>
        <p:nvGrpSpPr>
          <p:cNvPr id="13" name="Gruppo 12">
            <a:extLst>
              <a:ext uri="{FF2B5EF4-FFF2-40B4-BE49-F238E27FC236}">
                <a16:creationId xmlns:a16="http://schemas.microsoft.com/office/drawing/2014/main" id="{DDCF6689-301A-4238-BB33-F43B8B231F9E}"/>
              </a:ext>
            </a:extLst>
          </p:cNvPr>
          <p:cNvGrpSpPr/>
          <p:nvPr/>
        </p:nvGrpSpPr>
        <p:grpSpPr>
          <a:xfrm>
            <a:off x="242895" y="4257596"/>
            <a:ext cx="11949105" cy="2497371"/>
            <a:chOff x="242895" y="1999735"/>
            <a:chExt cx="11949105" cy="2497371"/>
          </a:xfrm>
        </p:grpSpPr>
        <p:sp>
          <p:nvSpPr>
            <p:cNvPr id="16" name="CasellaDiTesto 15">
              <a:extLst>
                <a:ext uri="{FF2B5EF4-FFF2-40B4-BE49-F238E27FC236}">
                  <a16:creationId xmlns:a16="http://schemas.microsoft.com/office/drawing/2014/main" id="{AAB4FF17-A8E1-2A66-CEF8-F73284210938}"/>
                </a:ext>
              </a:extLst>
            </p:cNvPr>
            <p:cNvSpPr txBox="1"/>
            <p:nvPr/>
          </p:nvSpPr>
          <p:spPr>
            <a:xfrm>
              <a:off x="242895" y="2550833"/>
              <a:ext cx="1194910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Clr>
                  <a:srgbClr val="00B050"/>
                </a:buClr>
                <a:buFont typeface="Wingdings" panose="05000000000000000000" pitchFamily="2" charset="2"/>
                <a:buChar char="q"/>
              </a:pP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Il progetto in futuro può essere sviluppato e migliorato sia lato software, mediante l’aggiunta di funzionalità, sia lato hardware</a:t>
              </a:r>
            </a:p>
          </p:txBody>
        </p:sp>
        <p:sp>
          <p:nvSpPr>
            <p:cNvPr id="17" name="CasellaDiTesto 16">
              <a:extLst>
                <a:ext uri="{FF2B5EF4-FFF2-40B4-BE49-F238E27FC236}">
                  <a16:creationId xmlns:a16="http://schemas.microsoft.com/office/drawing/2014/main" id="{B2740323-B2FE-2467-EE27-205D5591203E}"/>
                </a:ext>
              </a:extLst>
            </p:cNvPr>
            <p:cNvSpPr txBox="1"/>
            <p:nvPr/>
          </p:nvSpPr>
          <p:spPr>
            <a:xfrm>
              <a:off x="3893494" y="3250611"/>
              <a:ext cx="4914603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spcAft>
                  <a:spcPts val="1800"/>
                </a:spcAft>
                <a:buClr>
                  <a:srgbClr val="7030A0"/>
                </a:buClr>
                <a:buFont typeface="Wingdings" panose="05000000000000000000" pitchFamily="2" charset="2"/>
                <a:buChar char="§"/>
              </a:pP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utilizzo di sensoristica più precisa</a:t>
              </a:r>
            </a:p>
            <a:p>
              <a:pPr marL="342900" indent="-342900">
                <a:spcAft>
                  <a:spcPts val="1800"/>
                </a:spcAft>
                <a:buClr>
                  <a:srgbClr val="7030A0"/>
                </a:buClr>
                <a:buFont typeface="Wingdings" panose="05000000000000000000" pitchFamily="2" charset="2"/>
                <a:buChar char="§"/>
              </a:pPr>
              <a:r>
                <a:rPr lang="it-IT" sz="2000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installazione dell’hardware dedicato internamente all’ESC del modellino</a:t>
              </a:r>
            </a:p>
          </p:txBody>
        </p:sp>
        <p:grpSp>
          <p:nvGrpSpPr>
            <p:cNvPr id="19" name="Gruppo 18">
              <a:extLst>
                <a:ext uri="{FF2B5EF4-FFF2-40B4-BE49-F238E27FC236}">
                  <a16:creationId xmlns:a16="http://schemas.microsoft.com/office/drawing/2014/main" id="{7F5E74DB-8227-158F-2083-6C0FBB24173A}"/>
                </a:ext>
              </a:extLst>
            </p:cNvPr>
            <p:cNvGrpSpPr/>
            <p:nvPr/>
          </p:nvGrpSpPr>
          <p:grpSpPr>
            <a:xfrm>
              <a:off x="242895" y="1999735"/>
              <a:ext cx="3236495" cy="430887"/>
              <a:chOff x="204168" y="2008034"/>
              <a:chExt cx="3236495" cy="430887"/>
            </a:xfrm>
          </p:grpSpPr>
          <p:sp>
            <p:nvSpPr>
              <p:cNvPr id="24" name="Rettangolo con due angoli in diagonale arrotondati 23">
                <a:extLst>
                  <a:ext uri="{FF2B5EF4-FFF2-40B4-BE49-F238E27FC236}">
                    <a16:creationId xmlns:a16="http://schemas.microsoft.com/office/drawing/2014/main" id="{168DDFFC-AEBE-AFD5-2887-551BF2F0F939}"/>
                  </a:ext>
                </a:extLst>
              </p:cNvPr>
              <p:cNvSpPr/>
              <p:nvPr/>
            </p:nvSpPr>
            <p:spPr>
              <a:xfrm>
                <a:off x="204168" y="2025203"/>
                <a:ext cx="2930918" cy="400109"/>
              </a:xfrm>
              <a:prstGeom prst="round2DiagRect">
                <a:avLst/>
              </a:prstGeom>
              <a:solidFill>
                <a:srgbClr val="00B05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t-IT"/>
              </a:p>
            </p:txBody>
          </p:sp>
          <p:sp>
            <p:nvSpPr>
              <p:cNvPr id="25" name="CasellaDiTesto 24">
                <a:extLst>
                  <a:ext uri="{FF2B5EF4-FFF2-40B4-BE49-F238E27FC236}">
                    <a16:creationId xmlns:a16="http://schemas.microsoft.com/office/drawing/2014/main" id="{56DE2A1D-AE7A-76E1-66A0-E5E5853A97B2}"/>
                  </a:ext>
                </a:extLst>
              </p:cNvPr>
              <p:cNvSpPr txBox="1"/>
              <p:nvPr/>
            </p:nvSpPr>
            <p:spPr>
              <a:xfrm>
                <a:off x="204168" y="2008034"/>
                <a:ext cx="3236495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200" b="1" dirty="0">
                    <a:solidFill>
                      <a:schemeClr val="bg1"/>
                    </a:solidFill>
                    <a:latin typeface="Source Sans Pro" panose="020B0503030403020204" pitchFamily="34" charset="0"/>
                    <a:ea typeface="Source Sans Pro" panose="020B0503030403020204" pitchFamily="34" charset="0"/>
                  </a:rPr>
                  <a:t>PROSPETTIVE FUTURE</a:t>
                </a:r>
              </a:p>
            </p:txBody>
          </p:sp>
        </p:grpSp>
        <p:cxnSp>
          <p:nvCxnSpPr>
            <p:cNvPr id="20" name="Connettore diritto 19">
              <a:extLst>
                <a:ext uri="{FF2B5EF4-FFF2-40B4-BE49-F238E27FC236}">
                  <a16:creationId xmlns:a16="http://schemas.microsoft.com/office/drawing/2014/main" id="{BA2BDA6F-A4A1-A5A6-EB62-4BA1293772DA}"/>
                </a:ext>
              </a:extLst>
            </p:cNvPr>
            <p:cNvCxnSpPr>
              <a:cxnSpLocks/>
            </p:cNvCxnSpPr>
            <p:nvPr/>
          </p:nvCxnSpPr>
          <p:spPr>
            <a:xfrm>
              <a:off x="7301323" y="2886114"/>
              <a:ext cx="998375" cy="0"/>
            </a:xfrm>
            <a:prstGeom prst="line">
              <a:avLst/>
            </a:prstGeom>
            <a:ln w="28575">
              <a:solidFill>
                <a:srgbClr val="0BBBB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diritto 20">
              <a:extLst>
                <a:ext uri="{FF2B5EF4-FFF2-40B4-BE49-F238E27FC236}">
                  <a16:creationId xmlns:a16="http://schemas.microsoft.com/office/drawing/2014/main" id="{DF1753DF-35BF-D034-E363-511660EB95F9}"/>
                </a:ext>
              </a:extLst>
            </p:cNvPr>
            <p:cNvCxnSpPr>
              <a:cxnSpLocks/>
            </p:cNvCxnSpPr>
            <p:nvPr/>
          </p:nvCxnSpPr>
          <p:spPr>
            <a:xfrm>
              <a:off x="2864496" y="3187804"/>
              <a:ext cx="1045031" cy="0"/>
            </a:xfrm>
            <a:prstGeom prst="line">
              <a:avLst/>
            </a:prstGeom>
            <a:ln w="28575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uppo 36">
            <a:extLst>
              <a:ext uri="{FF2B5EF4-FFF2-40B4-BE49-F238E27FC236}">
                <a16:creationId xmlns:a16="http://schemas.microsoft.com/office/drawing/2014/main" id="{FD7A2C4A-4C48-55CC-419F-6911299D6303}"/>
              </a:ext>
            </a:extLst>
          </p:cNvPr>
          <p:cNvGrpSpPr/>
          <p:nvPr/>
        </p:nvGrpSpPr>
        <p:grpSpPr>
          <a:xfrm>
            <a:off x="3616550" y="5440927"/>
            <a:ext cx="289250" cy="881570"/>
            <a:chOff x="2602050" y="5508472"/>
            <a:chExt cx="289250" cy="908151"/>
          </a:xfrm>
          <a:solidFill>
            <a:srgbClr val="7030A0"/>
          </a:solidFill>
        </p:grpSpPr>
        <p:sp>
          <p:nvSpPr>
            <p:cNvPr id="35" name="Freccia angolare in su 34">
              <a:extLst>
                <a:ext uri="{FF2B5EF4-FFF2-40B4-BE49-F238E27FC236}">
                  <a16:creationId xmlns:a16="http://schemas.microsoft.com/office/drawing/2014/main" id="{7E700E85-408B-51C1-2CB1-94ACAD14EE9A}"/>
                </a:ext>
              </a:extLst>
            </p:cNvPr>
            <p:cNvSpPr/>
            <p:nvPr/>
          </p:nvSpPr>
          <p:spPr>
            <a:xfrm rot="5400000">
              <a:off x="2580314" y="5530209"/>
              <a:ext cx="332723" cy="289249"/>
            </a:xfrm>
            <a:prstGeom prst="bentUp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36" name="Freccia angolare in su 35">
              <a:extLst>
                <a:ext uri="{FF2B5EF4-FFF2-40B4-BE49-F238E27FC236}">
                  <a16:creationId xmlns:a16="http://schemas.microsoft.com/office/drawing/2014/main" id="{48E07956-F41D-7097-C1A3-603F1E0BF696}"/>
                </a:ext>
              </a:extLst>
            </p:cNvPr>
            <p:cNvSpPr/>
            <p:nvPr/>
          </p:nvSpPr>
          <p:spPr>
            <a:xfrm rot="5400000">
              <a:off x="2391928" y="5917252"/>
              <a:ext cx="709493" cy="289250"/>
            </a:xfrm>
            <a:prstGeom prst="bentUpArrow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grpSp>
        <p:nvGrpSpPr>
          <p:cNvPr id="44" name="Gruppo 43">
            <a:extLst>
              <a:ext uri="{FF2B5EF4-FFF2-40B4-BE49-F238E27FC236}">
                <a16:creationId xmlns:a16="http://schemas.microsoft.com/office/drawing/2014/main" id="{DF5913E2-2EF8-F10C-8D89-3AD1DCD10BC1}"/>
              </a:ext>
            </a:extLst>
          </p:cNvPr>
          <p:cNvGrpSpPr/>
          <p:nvPr/>
        </p:nvGrpSpPr>
        <p:grpSpPr>
          <a:xfrm>
            <a:off x="4251570" y="2852615"/>
            <a:ext cx="3561465" cy="2039816"/>
            <a:chOff x="4251570" y="2852615"/>
            <a:chExt cx="3561465" cy="2039816"/>
          </a:xfrm>
        </p:grpSpPr>
        <p:cxnSp>
          <p:nvCxnSpPr>
            <p:cNvPr id="39" name="Connettore curvo 38">
              <a:extLst>
                <a:ext uri="{FF2B5EF4-FFF2-40B4-BE49-F238E27FC236}">
                  <a16:creationId xmlns:a16="http://schemas.microsoft.com/office/drawing/2014/main" id="{BA8431D6-790E-B616-4EA1-0C5A6F487DF3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4251570" y="2852615"/>
              <a:ext cx="3561465" cy="1900632"/>
            </a:xfrm>
            <a:prstGeom prst="curvedConnector3">
              <a:avLst/>
            </a:prstGeom>
            <a:ln w="38100">
              <a:solidFill>
                <a:srgbClr val="0BBBB7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diritto 41">
              <a:extLst>
                <a:ext uri="{FF2B5EF4-FFF2-40B4-BE49-F238E27FC236}">
                  <a16:creationId xmlns:a16="http://schemas.microsoft.com/office/drawing/2014/main" id="{5C2671CD-A3DA-7303-ED62-1FB31E2E42D4}"/>
                </a:ext>
              </a:extLst>
            </p:cNvPr>
            <p:cNvCxnSpPr/>
            <p:nvPr/>
          </p:nvCxnSpPr>
          <p:spPr>
            <a:xfrm>
              <a:off x="7800510" y="4745432"/>
              <a:ext cx="12525" cy="146999"/>
            </a:xfrm>
            <a:prstGeom prst="line">
              <a:avLst/>
            </a:prstGeom>
            <a:ln w="38100">
              <a:solidFill>
                <a:srgbClr val="0BBBB7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07133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Tema di Office">
  <a:themeElements>
    <a:clrScheme name="Blu caldo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3644</TotalTime>
  <Words>510</Words>
  <Application>Microsoft Office PowerPoint</Application>
  <PresentationFormat>Widescreen</PresentationFormat>
  <Paragraphs>70</Paragraphs>
  <Slides>10</Slides>
  <Notes>0</Notes>
  <HiddenSlides>0</HiddenSlides>
  <MMClips>2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7" baseType="lpstr">
      <vt:lpstr>Arial</vt:lpstr>
      <vt:lpstr>Bodoni MT</vt:lpstr>
      <vt:lpstr>Calibri</vt:lpstr>
      <vt:lpstr>Calibri Light</vt:lpstr>
      <vt:lpstr>Source Sans Pro</vt:lpstr>
      <vt:lpstr>Wingdings</vt:lpstr>
      <vt:lpstr>Tema di Office</vt:lpstr>
      <vt:lpstr>       Corso di Laurea in Ingegneria Elettronica e Tecnologie dell’Informazione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Corso di laurea in Ingegneria Elettronica e Tecnologie dell’Informazione  Progetto e realizzazione di un sistema embedded per il monitoraggio dell’orientazione spaziale </dc:title>
  <dc:creator>Leonardo Giacobbe</dc:creator>
  <cp:lastModifiedBy>Leonardo Giacobbe</cp:lastModifiedBy>
  <cp:revision>74</cp:revision>
  <dcterms:created xsi:type="dcterms:W3CDTF">2023-12-03T14:12:16Z</dcterms:created>
  <dcterms:modified xsi:type="dcterms:W3CDTF">2023-12-18T15:01:22Z</dcterms:modified>
</cp:coreProperties>
</file>

<file path=docProps/thumbnail.jpeg>
</file>